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8" r:id="rId6"/>
    <p:sldId id="261" r:id="rId7"/>
    <p:sldId id="262" r:id="rId8"/>
    <p:sldId id="263" r:id="rId9"/>
    <p:sldId id="264" r:id="rId10"/>
    <p:sldId id="269" r:id="rId11"/>
    <p:sldId id="266" r:id="rId12"/>
    <p:sldId id="265" r:id="rId13"/>
    <p:sldId id="270" r:id="rId14"/>
    <p:sldId id="267" r:id="rId15"/>
    <p:sldId id="271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apirghie@outlook.com" initials="a" lastIdx="1" clrIdx="0">
    <p:extLst>
      <p:ext uri="{19B8F6BF-5375-455C-9EA6-DF929625EA0E}">
        <p15:presenceInfo xmlns:p15="http://schemas.microsoft.com/office/powerpoint/2012/main" userId="c661c88e10cce1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39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62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2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7752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336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7881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15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78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82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08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1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95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87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4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8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56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56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96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5DF46-1E48-4790-8F92-E932E890A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133599"/>
          </a:xfrm>
        </p:spPr>
        <p:txBody>
          <a:bodyPr>
            <a:normAutofit/>
          </a:bodyPr>
          <a:lstStyle/>
          <a:p>
            <a:r>
              <a:rPr lang="ro-RO" b="1" u="sng" dirty="0"/>
              <a:t>FaceFinder</a:t>
            </a:r>
            <a:r>
              <a:rPr lang="ro-RO" b="1" dirty="0"/>
              <a:t> 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CB578-DB7C-411A-890D-C2C5794CF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6492" y="2601119"/>
            <a:ext cx="9001462" cy="1655762"/>
          </a:xfrm>
        </p:spPr>
        <p:txBody>
          <a:bodyPr/>
          <a:lstStyle/>
          <a:p>
            <a:r>
              <a:rPr lang="ro-RO" b="1" dirty="0"/>
              <a:t>recunoaștere facială</a:t>
            </a:r>
            <a:br>
              <a:rPr lang="en-US" dirty="0"/>
            </a:br>
            <a:r>
              <a:rPr lang="ro-RO" b="1" dirty="0"/>
              <a:t>folosind descriptorul POEM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E5D96-024F-4174-B523-61492E9FD677}"/>
              </a:ext>
            </a:extLst>
          </p:cNvPr>
          <p:cNvSpPr txBox="1"/>
          <p:nvPr/>
        </p:nvSpPr>
        <p:spPr>
          <a:xfrm>
            <a:off x="452761" y="5113538"/>
            <a:ext cx="4456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200" dirty="0"/>
              <a:t>Coordonator </a:t>
            </a:r>
            <a:r>
              <a:rPr lang="en-US" sz="2200" dirty="0" err="1"/>
              <a:t>științific</a:t>
            </a:r>
            <a:r>
              <a:rPr lang="ro-RO" sz="2200" b="1" dirty="0"/>
              <a:t>:</a:t>
            </a:r>
          </a:p>
          <a:p>
            <a:pPr algn="ctr"/>
            <a:r>
              <a:rPr lang="ro-RO" sz="2200" b="1" dirty="0"/>
              <a:t>Lect. Dr. Anca Ignat </a:t>
            </a:r>
            <a:endParaRPr lang="ro-RO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BC14F3-2AE6-4075-8096-7506F4583E12}"/>
              </a:ext>
            </a:extLst>
          </p:cNvPr>
          <p:cNvSpPr txBox="1"/>
          <p:nvPr/>
        </p:nvSpPr>
        <p:spPr>
          <a:xfrm>
            <a:off x="8025414" y="5113538"/>
            <a:ext cx="3317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2200" dirty="0"/>
              <a:t>Propusă de:</a:t>
            </a:r>
          </a:p>
          <a:p>
            <a:pPr algn="ctr"/>
            <a:r>
              <a:rPr lang="ro-RO" sz="2200" dirty="0"/>
              <a:t>Adriana-Simona Ursachi</a:t>
            </a:r>
          </a:p>
        </p:txBody>
      </p:sp>
    </p:spTree>
    <p:extLst>
      <p:ext uri="{BB962C8B-B14F-4D97-AF65-F5344CB8AC3E}">
        <p14:creationId xmlns:p14="http://schemas.microsoft.com/office/powerpoint/2010/main" val="275671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A5FA-C30A-46BE-B53D-9BBA2291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ro-RO" dirty="0"/>
              <a:t>Clasificarea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38102" y="1935921"/>
                <a:ext cx="7305145" cy="3408091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ro-RO" dirty="0">
                    <a:effectLst/>
                  </a:rPr>
                  <a:t>Găsirea</a:t>
                </a:r>
                <a:r>
                  <a:rPr lang="en-US" dirty="0">
                    <a:effectLst/>
                  </a:rPr>
                  <a:t> </a:t>
                </a:r>
                <a:r>
                  <a:rPr lang="ro-RO" dirty="0">
                    <a:effectLst/>
                  </a:rPr>
                  <a:t>vecinului cel mai apropiat (1-NN)</a:t>
                </a:r>
                <a:r>
                  <a:rPr lang="en-US" dirty="0">
                    <a:effectLst/>
                  </a:rPr>
                  <a:t>.</a:t>
                </a: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r>
                  <a:rPr lang="ro-RO" dirty="0">
                    <a:effectLst/>
                  </a:rPr>
                  <a:t>distanța Chi-Square</a:t>
                </a:r>
                <a:r>
                  <a:rPr lang="en-US" dirty="0">
                    <a:effectLst/>
                  </a:rPr>
                  <a:t>: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r>
                  <a:rPr lang="en-US" dirty="0">
                    <a:effectLst/>
                  </a:rPr>
                  <a:t>,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 ș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ffectLst/>
                  </a:rPr>
                  <a:t> </a:t>
                </a:r>
                <a:r>
                  <a:rPr lang="ro-RO" dirty="0">
                    <a:effectLst/>
                  </a:rPr>
                  <a:t>sunt histogramele pentru care se calculează distanța</a:t>
                </a:r>
                <a:r>
                  <a:rPr lang="en-US" dirty="0">
                    <a:effectLst/>
                  </a:rPr>
                  <a:t>,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𝐼</m:t>
                    </m:r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acc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este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num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ă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rul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de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elemente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ale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celor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 2 </m:t>
                    </m:r>
                    <m:r>
                      <m:rPr>
                        <m:sty m:val="p"/>
                      </m:rP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histograme</m:t>
                    </m:r>
                    <m:r>
                      <a:rPr lang="en-US" b="0" i="0" smtClean="0">
                        <a:effectLst/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>
                  <a:effectLst/>
                </a:endParaRP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endParaRPr lang="ro-RO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38102" y="1935921"/>
                <a:ext cx="7305145" cy="3408091"/>
              </a:xfrm>
              <a:blipFill>
                <a:blip r:embed="rId2"/>
                <a:stretch>
                  <a:fillRect t="-358" r="-150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132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5443-22ED-474A-9EF4-2EBA9FA3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9B04D-98AB-4DD3-B816-D5D9F44FB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468926"/>
            <a:ext cx="10353762" cy="3695136"/>
          </a:xfrm>
        </p:spPr>
        <p:txBody>
          <a:bodyPr/>
          <a:lstStyle/>
          <a:p>
            <a:r>
              <a:rPr lang="ro-RO" dirty="0">
                <a:effectLst/>
              </a:rPr>
              <a:t>Aplicația este implementată în limbajul de programare Java, un limbaj de programare orientat-obiect de nivel înalt.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De asemenea, am folosit bibliotecile OpenCV, pentru lucrul cu imagini, și JavaFX pentru dezvoltarea interfeței grafice.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Am implementat mai multe clase care se ocupă de diferite sarcini din cadrul aplicației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33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412C-FEA9-4B3C-999D-C8445C3F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A689-7D12-45AE-94EA-E0CAF17CA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8311" y="5287586"/>
            <a:ext cx="5415379" cy="1068826"/>
          </a:xfrm>
        </p:spPr>
        <p:txBody>
          <a:bodyPr/>
          <a:lstStyle/>
          <a:p>
            <a:pPr algn="ctr"/>
            <a:r>
              <a:rPr lang="en-US" dirty="0"/>
              <a:t>Date </a:t>
            </a:r>
            <a:r>
              <a:rPr lang="ro-RO" dirty="0"/>
              <a:t>pentru</a:t>
            </a:r>
            <a:r>
              <a:rPr lang="en-US" dirty="0"/>
              <a:t> </a:t>
            </a:r>
            <a:r>
              <a:rPr lang="ro-RO" dirty="0">
                <a:effectLst/>
              </a:rPr>
              <a:t>152 de persoane</a:t>
            </a:r>
            <a:r>
              <a:rPr lang="en-US" dirty="0">
                <a:effectLst/>
              </a:rPr>
              <a:t>.</a:t>
            </a:r>
          </a:p>
          <a:p>
            <a:pPr algn="ctr"/>
            <a:r>
              <a:rPr lang="ro-RO" dirty="0">
                <a:effectLst/>
              </a:rPr>
              <a:t>Fiecare persoană are câte 20 de fotografii.</a:t>
            </a:r>
            <a:endParaRPr lang="ro-R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87B9F-A0E4-41AE-9DC5-87D6C4AC2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21" y="1687679"/>
            <a:ext cx="7483488" cy="34826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339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843B4-CE35-49E0-9E5B-0B8BED548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23E0DD-9384-4DB1-A947-223F1BFEB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6" r="4165" b="2240"/>
          <a:stretch/>
        </p:blipFill>
        <p:spPr>
          <a:xfrm>
            <a:off x="7519386" y="1952257"/>
            <a:ext cx="1711875" cy="2711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09200-6246-4E6E-B36C-208E47F8F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672" y="1901038"/>
            <a:ext cx="2501172" cy="2779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9AB7B8-158A-4CB3-844D-1331E4629B56}"/>
              </a:ext>
            </a:extLst>
          </p:cNvPr>
          <p:cNvSpPr txBox="1"/>
          <p:nvPr/>
        </p:nvSpPr>
        <p:spPr>
          <a:xfrm>
            <a:off x="2320031" y="4829451"/>
            <a:ext cx="2884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Poza originală având dimensiunile 180</a:t>
            </a:r>
            <a:r>
              <a:rPr lang="en-US" dirty="0"/>
              <a:t>x200</a:t>
            </a:r>
            <a:endParaRPr lang="ro-R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FA1A5-7C83-49CF-B91E-88110B4EB408}"/>
              </a:ext>
            </a:extLst>
          </p:cNvPr>
          <p:cNvSpPr txBox="1"/>
          <p:nvPr/>
        </p:nvSpPr>
        <p:spPr>
          <a:xfrm>
            <a:off x="7235302" y="4690951"/>
            <a:ext cx="2769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Fața detectată redimensionată</a:t>
            </a:r>
            <a:r>
              <a:rPr lang="en-US" dirty="0"/>
              <a:t> </a:t>
            </a:r>
            <a:r>
              <a:rPr lang="ro-RO" dirty="0"/>
              <a:t>în algoritm la dimensiunile 64x128</a:t>
            </a:r>
          </a:p>
        </p:txBody>
      </p:sp>
    </p:spTree>
    <p:extLst>
      <p:ext uri="{BB962C8B-B14F-4D97-AF65-F5344CB8AC3E}">
        <p14:creationId xmlns:p14="http://schemas.microsoft.com/office/powerpoint/2010/main" val="424829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0876-C092-4368-9549-5627B803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Testare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2600-E178-47C4-902A-5A3D1CC8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2646480"/>
            <a:ext cx="10353762" cy="2467058"/>
          </a:xfrm>
        </p:spPr>
        <p:txBody>
          <a:bodyPr/>
          <a:lstStyle/>
          <a:p>
            <a:r>
              <a:rPr lang="ro-RO" dirty="0">
                <a:effectLst/>
              </a:rPr>
              <a:t>Pentru partea de testare al algoritmului de recunoaștere facială am folosit colecția de imagini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descrisă</a:t>
            </a:r>
            <a:r>
              <a:rPr lang="en-US" dirty="0">
                <a:effectLst/>
              </a:rPr>
              <a:t> anterior.</a:t>
            </a:r>
          </a:p>
          <a:p>
            <a:r>
              <a:rPr lang="ro-RO" dirty="0">
                <a:effectLst/>
              </a:rPr>
              <a:t>Ca și tehnică am folosit </a:t>
            </a:r>
            <a:r>
              <a:rPr lang="en-US" i="1" dirty="0">
                <a:effectLst/>
              </a:rPr>
              <a:t>Leave One Out Cross Validation.</a:t>
            </a:r>
          </a:p>
          <a:p>
            <a:r>
              <a:rPr lang="ro-RO" dirty="0">
                <a:effectLst/>
              </a:rPr>
              <a:t>Parametrii testați</a:t>
            </a:r>
            <a:r>
              <a:rPr lang="en-US" dirty="0">
                <a:effectLst/>
              </a:rPr>
              <a:t>: </a:t>
            </a:r>
            <a:r>
              <a:rPr lang="ro-RO" dirty="0">
                <a:effectLst/>
              </a:rPr>
              <a:t>numărul de orientări discretizate ale magnitudinilor și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dimensiunea histogramei finale calculate.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5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0ACA-E3FF-4AB9-AFD3-C31F10A8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STATISTICI</a:t>
            </a:r>
            <a:endParaRPr lang="ro-R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7DC671-4044-48B9-86DF-1C4B7F7EC5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64837"/>
              </p:ext>
            </p:extLst>
          </p:nvPr>
        </p:nvGraphicFramePr>
        <p:xfrm>
          <a:off x="1038688" y="2576744"/>
          <a:ext cx="4363774" cy="26788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5356">
                  <a:extLst>
                    <a:ext uri="{9D8B030D-6E8A-4147-A177-3AD203B41FA5}">
                      <a16:colId xmlns:a16="http://schemas.microsoft.com/office/drawing/2014/main" val="170662804"/>
                    </a:ext>
                  </a:extLst>
                </a:gridCol>
                <a:gridCol w="1376309">
                  <a:extLst>
                    <a:ext uri="{9D8B030D-6E8A-4147-A177-3AD203B41FA5}">
                      <a16:colId xmlns:a16="http://schemas.microsoft.com/office/drawing/2014/main" val="63100763"/>
                    </a:ext>
                  </a:extLst>
                </a:gridCol>
                <a:gridCol w="1362109">
                  <a:extLst>
                    <a:ext uri="{9D8B030D-6E8A-4147-A177-3AD203B41FA5}">
                      <a16:colId xmlns:a16="http://schemas.microsoft.com/office/drawing/2014/main" val="3271563278"/>
                    </a:ext>
                  </a:extLst>
                </a:gridCol>
              </a:tblGrid>
              <a:tr h="8714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Dimensiunea histogramei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Acuratețea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Gradul de certitudine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80529757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92%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78%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47138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20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92%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69%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1091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25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578086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50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93%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16%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3923018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E557D0-3193-433E-8F7E-4C48D6C1DD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97534"/>
              </p:ext>
            </p:extLst>
          </p:nvPr>
        </p:nvGraphicFramePr>
        <p:xfrm>
          <a:off x="7144647" y="2576743"/>
          <a:ext cx="3835152" cy="26788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8384">
                  <a:extLst>
                    <a:ext uri="{9D8B030D-6E8A-4147-A177-3AD203B41FA5}">
                      <a16:colId xmlns:a16="http://schemas.microsoft.com/office/drawing/2014/main" val="179307556"/>
                    </a:ext>
                  </a:extLst>
                </a:gridCol>
                <a:gridCol w="1278384">
                  <a:extLst>
                    <a:ext uri="{9D8B030D-6E8A-4147-A177-3AD203B41FA5}">
                      <a16:colId xmlns:a16="http://schemas.microsoft.com/office/drawing/2014/main" val="233399672"/>
                    </a:ext>
                  </a:extLst>
                </a:gridCol>
                <a:gridCol w="1278384">
                  <a:extLst>
                    <a:ext uri="{9D8B030D-6E8A-4147-A177-3AD203B41FA5}">
                      <a16:colId xmlns:a16="http://schemas.microsoft.com/office/drawing/2014/main" val="764476273"/>
                    </a:ext>
                  </a:extLst>
                </a:gridCol>
              </a:tblGrid>
              <a:tr h="10410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Numărul de orientări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Acuratețea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Gradul de certitudine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0108441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91%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75%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3887104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0448122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154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3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306C-F9CD-4EF4-8F7F-ACA67B0B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18369"/>
            <a:ext cx="10353761" cy="1326321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D82344CF-705D-4483-8BEA-1B014BF433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8900" y="994299"/>
            <a:ext cx="5734201" cy="5020392"/>
          </a:xfrm>
        </p:spPr>
      </p:pic>
    </p:spTree>
    <p:extLst>
      <p:ext uri="{BB962C8B-B14F-4D97-AF65-F5344CB8AC3E}">
        <p14:creationId xmlns:p14="http://schemas.microsoft.com/office/powerpoint/2010/main" val="29281437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2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9C30A-5C1A-4483-A2FE-1F712A13D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766439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4" name="feret">
            <a:hlinkClick r:id="" action="ppaction://media"/>
            <a:extLst>
              <a:ext uri="{FF2B5EF4-FFF2-40B4-BE49-F238E27FC236}">
                <a16:creationId xmlns:a16="http://schemas.microsoft.com/office/drawing/2014/main" id="{1D67CFFA-811E-4509-8FB6-2471F70308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95" y="1056811"/>
            <a:ext cx="5830009" cy="5246333"/>
          </a:xfrm>
        </p:spPr>
      </p:pic>
    </p:spTree>
    <p:extLst>
      <p:ext uri="{BB962C8B-B14F-4D97-AF65-F5344CB8AC3E}">
        <p14:creationId xmlns:p14="http://schemas.microsoft.com/office/powerpoint/2010/main" val="322261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A242B-E31E-4947-9A72-52AF6E8A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F2B29-09D2-4C00-AF51-BBAFF1C2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806276"/>
            <a:ext cx="10353762" cy="2404916"/>
          </a:xfrm>
        </p:spPr>
        <p:txBody>
          <a:bodyPr>
            <a:normAutofit/>
          </a:bodyPr>
          <a:lstStyle/>
          <a:p>
            <a:r>
              <a:rPr lang="ro-RO" dirty="0"/>
              <a:t>Algoritm ușor de încadrat în multe aplicații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Îmbunătățiri și direcții</a:t>
            </a:r>
            <a:r>
              <a:rPr lang="en-US" dirty="0"/>
              <a:t> </a:t>
            </a:r>
            <a:r>
              <a:rPr lang="ro-RO" dirty="0"/>
              <a:t>viitoare</a:t>
            </a:r>
            <a:r>
              <a:rPr lang="en-US" dirty="0"/>
              <a:t>.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4925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DBA7-BC92-4576-A91E-A05FA294C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25D93-B8DC-46B6-B89B-86BF21467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935921"/>
            <a:ext cx="10353762" cy="4491167"/>
          </a:xfrm>
        </p:spPr>
        <p:txBody>
          <a:bodyPr>
            <a:normAutofit lnSpcReduction="10000"/>
          </a:bodyPr>
          <a:lstStyle/>
          <a:p>
            <a:r>
              <a:rPr lang="ro-RO" dirty="0"/>
              <a:t>Motivație</a:t>
            </a:r>
          </a:p>
          <a:p>
            <a:r>
              <a:rPr lang="ro-RO" dirty="0"/>
              <a:t>Algoritmul de recunoaștere facială</a:t>
            </a:r>
            <a:endParaRPr lang="en-US" dirty="0"/>
          </a:p>
          <a:p>
            <a:pPr lvl="1"/>
            <a:r>
              <a:rPr lang="ro-RO" dirty="0"/>
              <a:t>Detecția</a:t>
            </a:r>
            <a:r>
              <a:rPr lang="en-US" dirty="0"/>
              <a:t> </a:t>
            </a:r>
            <a:r>
              <a:rPr lang="ro-RO" dirty="0"/>
              <a:t>feței</a:t>
            </a:r>
          </a:p>
          <a:p>
            <a:pPr lvl="1"/>
            <a:r>
              <a:rPr lang="ro-RO" dirty="0"/>
              <a:t>Descriptorul POEM</a:t>
            </a:r>
            <a:endParaRPr lang="en-US" dirty="0"/>
          </a:p>
          <a:p>
            <a:pPr lvl="1"/>
            <a:r>
              <a:rPr lang="ro-RO" dirty="0"/>
              <a:t>Clasificare</a:t>
            </a:r>
            <a:r>
              <a:rPr lang="en-US" dirty="0"/>
              <a:t>a</a:t>
            </a:r>
            <a:endParaRPr lang="ro-RO" dirty="0"/>
          </a:p>
          <a:p>
            <a:r>
              <a:rPr lang="ro-RO" dirty="0"/>
              <a:t>Implementare </a:t>
            </a:r>
            <a:endParaRPr lang="en-US" dirty="0"/>
          </a:p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  <a:p>
            <a:r>
              <a:rPr lang="ro-RO" dirty="0"/>
              <a:t>Testare</a:t>
            </a:r>
          </a:p>
          <a:p>
            <a:r>
              <a:rPr lang="ro-RO" dirty="0"/>
              <a:t>Demo</a:t>
            </a:r>
          </a:p>
          <a:p>
            <a:r>
              <a:rPr lang="ro-RO" dirty="0"/>
              <a:t>Concluzii</a:t>
            </a:r>
          </a:p>
        </p:txBody>
      </p:sp>
    </p:spTree>
    <p:extLst>
      <p:ext uri="{BB962C8B-B14F-4D97-AF65-F5344CB8AC3E}">
        <p14:creationId xmlns:p14="http://schemas.microsoft.com/office/powerpoint/2010/main" val="17227339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8A16-7E1B-486F-BFB1-CE91B86F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Motivație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BFA7F-1B2E-4F08-AEBF-647BA331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MD" dirty="0"/>
              <a:t>Aplicație</a:t>
            </a:r>
            <a:r>
              <a:rPr lang="en-US" dirty="0"/>
              <a:t> </a:t>
            </a:r>
            <a:r>
              <a:rPr lang="ro-RO" dirty="0">
                <a:effectLst/>
              </a:rPr>
              <a:t>desktop care ajută </a:t>
            </a:r>
            <a:r>
              <a:rPr lang="en-US" dirty="0">
                <a:effectLst/>
              </a:rPr>
              <a:t>la </a:t>
            </a:r>
            <a:r>
              <a:rPr lang="ro-RO" dirty="0">
                <a:effectLst/>
              </a:rPr>
              <a:t>identificarea unei persoane dintr-o anumită fotografie.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ro-RO" dirty="0">
                <a:effectLst/>
              </a:rPr>
              <a:t>Recunoașterea facială este utilizată în multe aplicații.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ro-RO" dirty="0">
              <a:effectLst/>
            </a:endParaRPr>
          </a:p>
          <a:p>
            <a:r>
              <a:rPr lang="ro-RO" dirty="0">
                <a:effectLst/>
              </a:rPr>
              <a:t>Folosită pentru autentificare, în securitate și multe alte scopuri.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4455391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D2F4-D320-4C38-B682-BF0AE0CF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Algoritmul de recunoaștere facială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2A296-3A6D-4ABA-A70F-7854A05E6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	</a:t>
            </a:r>
            <a:r>
              <a:rPr lang="ro-RO" dirty="0">
                <a:effectLst/>
              </a:rPr>
              <a:t>Orice algoritm de recunoaștere facială, indiferent de metodele utilizate, se face prin următorii pași: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Detectarea și extragerea feței dintr-o sursă digital</a:t>
            </a:r>
            <a:r>
              <a:rPr lang="en-US" dirty="0">
                <a:effectLst/>
              </a:rPr>
              <a:t>ă;</a:t>
            </a: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Extragerea trăsăturilor faciale sub forma unui vector de caracteristici unici ai feței extrase;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Clasificarea</a:t>
            </a:r>
            <a:r>
              <a:rPr lang="en-US" dirty="0">
                <a:effectLst/>
              </a:rPr>
              <a:t> - </a:t>
            </a:r>
            <a:r>
              <a:rPr lang="ro-RO" dirty="0">
                <a:effectLst/>
              </a:rPr>
              <a:t>compararea rezultatelor obținute la pasul anterior cu informațiile deja cunoscute.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39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A766-B9E0-454B-9301-5743536B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ro-RO" dirty="0"/>
              <a:t>Detecția feței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B4164-5305-4313-AAAB-687ED043C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649" y="2096063"/>
            <a:ext cx="5363907" cy="3008597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Identificarea prezenței unor chipuri umane într-o fotografie</a:t>
            </a:r>
            <a:r>
              <a:rPr lang="en-US" dirty="0">
                <a:effectLst/>
              </a:rPr>
              <a:t>.</a:t>
            </a:r>
          </a:p>
          <a:p>
            <a:r>
              <a:rPr lang="ro-RO" dirty="0">
                <a:effectLst/>
              </a:rPr>
              <a:t>Determinarea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locației și dimensiunile fețelor, ignorând orice alt detaliu din sursa digitală respectiv</a:t>
            </a:r>
            <a:r>
              <a:rPr lang="en-US" dirty="0">
                <a:effectLst/>
              </a:rPr>
              <a:t>ă.</a:t>
            </a:r>
          </a:p>
          <a:p>
            <a:r>
              <a:rPr lang="ro-RO" dirty="0"/>
              <a:t>Algoritmul</a:t>
            </a:r>
            <a:r>
              <a:rPr lang="en-US" dirty="0"/>
              <a:t> Viola-Jones.</a:t>
            </a:r>
          </a:p>
        </p:txBody>
      </p:sp>
      <p:pic>
        <p:nvPicPr>
          <p:cNvPr id="5" name="Picture 4" descr="&#10;">
            <a:extLst>
              <a:ext uri="{FF2B5EF4-FFF2-40B4-BE49-F238E27FC236}">
                <a16:creationId xmlns:a16="http://schemas.microsoft.com/office/drawing/2014/main" id="{6086E1AC-5DD6-4BC0-BB51-5F5B08EBE1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2"/>
          <a:stretch/>
        </p:blipFill>
        <p:spPr>
          <a:xfrm>
            <a:off x="1756351" y="2184839"/>
            <a:ext cx="2289360" cy="25469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B07D59-49E1-48D5-A8EA-842028A45EF4}"/>
              </a:ext>
            </a:extLst>
          </p:cNvPr>
          <p:cNvSpPr txBox="1"/>
          <p:nvPr/>
        </p:nvSpPr>
        <p:spPr>
          <a:xfrm>
            <a:off x="1415507" y="4812272"/>
            <a:ext cx="2978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600" i="1" dirty="0"/>
              <a:t>Localizarea feței într-o imagine</a:t>
            </a:r>
          </a:p>
        </p:txBody>
      </p:sp>
    </p:spTree>
    <p:extLst>
      <p:ext uri="{BB962C8B-B14F-4D97-AF65-F5344CB8AC3E}">
        <p14:creationId xmlns:p14="http://schemas.microsoft.com/office/powerpoint/2010/main" val="219600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0E28-ED7F-42AE-AF5F-4F87E0E33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ro-RO" dirty="0"/>
              <a:t>Reprezentarea Caracteristicilor</a:t>
            </a:r>
            <a:r>
              <a:rPr lang="en-US" dirty="0"/>
              <a:t> </a:t>
            </a:r>
            <a:r>
              <a:rPr lang="ro-RO" dirty="0"/>
              <a:t>Descriptorul poem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E29F5-278A-40C3-BD19-529D8927D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O </a:t>
            </a:r>
            <a:r>
              <a:rPr lang="ro-RO" dirty="0">
                <a:effectLst/>
              </a:rPr>
              <a:t>reprezentare bună duce la o clasificare ușoară</a:t>
            </a:r>
            <a:r>
              <a:rPr lang="en-US" dirty="0">
                <a:effectLst/>
              </a:rPr>
              <a:t>.</a:t>
            </a:r>
          </a:p>
          <a:p>
            <a:r>
              <a:rPr lang="en-US" i="1" dirty="0">
                <a:effectLst/>
              </a:rPr>
              <a:t>Patterns of Oriented Edge Magnitudes (POEM)</a:t>
            </a:r>
          </a:p>
          <a:p>
            <a:endParaRPr lang="en-US" dirty="0"/>
          </a:p>
          <a:p>
            <a:r>
              <a:rPr lang="ro-RO" dirty="0"/>
              <a:t>Trei etape: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imaginii gradient și discretizarea orientărilor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acumulării de magnitudini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descriptorului pentru fiecare pixel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8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5C38-59FD-48E2-A5DE-062E11AB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858392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Imaginea gradient și discretizarea orientărilor </a:t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EBFD8-49CA-4798-BC3B-E9E232BA4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7635401" cy="4011773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Primul pas în extragerea caracteristicii POEM a feței detectate anterior, este calculul gradientului imaginii.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Se </a:t>
            </a:r>
            <a:r>
              <a:rPr lang="ro-RO" dirty="0">
                <a:effectLst/>
              </a:rPr>
              <a:t>calculează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magnitudinea absolută și orientarea gradientului.</a:t>
            </a:r>
          </a:p>
          <a:p>
            <a:r>
              <a:rPr lang="ro-RO" dirty="0">
                <a:effectLst/>
              </a:rPr>
              <a:t>Următorul pas este discretizarea orientărilor gradienților</a:t>
            </a:r>
            <a:r>
              <a:rPr lang="en-US" dirty="0">
                <a:effectLst/>
              </a:rPr>
              <a:t>, </a:t>
            </a:r>
            <a:r>
              <a:rPr lang="ro-RO" dirty="0">
                <a:effectLst/>
              </a:rPr>
              <a:t>pe intervalul [0, 2Π]</a:t>
            </a:r>
            <a:r>
              <a:rPr lang="en-US" dirty="0">
                <a:effectLst/>
              </a:rPr>
              <a:t>.</a:t>
            </a:r>
          </a:p>
          <a:p>
            <a:r>
              <a:rPr lang="ro-RO" dirty="0">
                <a:effectLst/>
              </a:rPr>
              <a:t>Fiecare pixel va avea un vector cu câte 2 elemente: magnitudinea și orientarea discretizată</a:t>
            </a:r>
            <a:r>
              <a:rPr lang="en-US" dirty="0">
                <a:effectLst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23D56-1155-4FFF-98C1-DDFBFA342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553" y="1716659"/>
            <a:ext cx="2314336" cy="3424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1FE74D-361D-48C7-9911-8EC51630CA19}"/>
              </a:ext>
            </a:extLst>
          </p:cNvPr>
          <p:cNvSpPr txBox="1"/>
          <p:nvPr/>
        </p:nvSpPr>
        <p:spPr>
          <a:xfrm>
            <a:off x="8732520" y="5248656"/>
            <a:ext cx="22353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400" i="1" dirty="0"/>
              <a:t>Imaginea gradient a feței extrase d</a:t>
            </a:r>
            <a:r>
              <a:rPr lang="en-US" sz="1400" i="1" dirty="0" err="1"/>
              <a:t>i</a:t>
            </a:r>
            <a:r>
              <a:rPr lang="ro-RO" sz="1400" i="1" dirty="0"/>
              <a:t>n figura precedentă</a:t>
            </a:r>
          </a:p>
        </p:txBody>
      </p:sp>
    </p:spTree>
    <p:extLst>
      <p:ext uri="{BB962C8B-B14F-4D97-AF65-F5344CB8AC3E}">
        <p14:creationId xmlns:p14="http://schemas.microsoft.com/office/powerpoint/2010/main" val="3343854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8A3F-EB5A-4CA1-B1B5-B920D288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Acumularea magnitudinilor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07A10-1CBA-4F9A-A901-F6DDA0812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5182205" cy="4065039"/>
          </a:xfrm>
        </p:spPr>
        <p:txBody>
          <a:bodyPr/>
          <a:lstStyle/>
          <a:p>
            <a:r>
              <a:rPr lang="ro-RO" dirty="0"/>
              <a:t>Informațiile</a:t>
            </a:r>
            <a:r>
              <a:rPr lang="en-US" dirty="0"/>
              <a:t> </a:t>
            </a:r>
            <a:r>
              <a:rPr lang="ro-RO" dirty="0"/>
              <a:t>referitoare la pixelii vecini se acumulează prin calculul unei histograme locale de orientări ale gradienților. </a:t>
            </a:r>
          </a:p>
          <a:p>
            <a:r>
              <a:rPr lang="ro-RO" dirty="0"/>
              <a:t>Astfel, pentru fiecare pixel, caracteristica va fi acum un vector cu m elemente, unde m reprezintă numărul de orientări.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992B3-6908-44D5-8BD5-BC5B82A26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922" y="2262010"/>
            <a:ext cx="4747671" cy="27967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08A399-2D5C-422E-8561-BDF34B371332}"/>
              </a:ext>
            </a:extLst>
          </p:cNvPr>
          <p:cNvSpPr txBox="1"/>
          <p:nvPr/>
        </p:nvSpPr>
        <p:spPr>
          <a:xfrm>
            <a:off x="6497512" y="5296104"/>
            <a:ext cx="4536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400" i="1" dirty="0"/>
              <a:t>Modul de calcul al unei histograme pentru un pixel oarecare p</a:t>
            </a:r>
          </a:p>
        </p:txBody>
      </p:sp>
    </p:spTree>
    <p:extLst>
      <p:ext uri="{BB962C8B-B14F-4D97-AF65-F5344CB8AC3E}">
        <p14:creationId xmlns:p14="http://schemas.microsoft.com/office/powerpoint/2010/main" val="381110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BD389-EA21-4ACD-A83A-F82D37FEA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Calculul vectorului de caracteristici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91F31-9C2B-4512-8575-E9F9661AC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922344"/>
          </a:xfrm>
        </p:spPr>
        <p:txBody>
          <a:bodyPr/>
          <a:lstStyle/>
          <a:p>
            <a:r>
              <a:rPr lang="ro-RO" dirty="0">
                <a:effectLst/>
              </a:rPr>
              <a:t>Într-un final, magnitudinile acumulate anterior sunt codificate folosind operatorul LBP (</a:t>
            </a:r>
            <a:r>
              <a:rPr lang="ro-RO" i="1" dirty="0">
                <a:effectLst/>
              </a:rPr>
              <a:t>“Local </a:t>
            </a:r>
            <a:r>
              <a:rPr lang="en-US" i="1" dirty="0">
                <a:effectLst/>
              </a:rPr>
              <a:t>Binary Patterns</a:t>
            </a:r>
            <a:r>
              <a:rPr lang="ro-RO" i="1" dirty="0">
                <a:effectLst/>
              </a:rPr>
              <a:t>” – Modele locale binare</a:t>
            </a:r>
            <a:r>
              <a:rPr lang="ro-RO" dirty="0">
                <a:effectLst/>
              </a:rPr>
              <a:t>)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026DFB-B534-47DC-9F4A-5115B7ABB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83" b="22102"/>
          <a:stretch/>
        </p:blipFill>
        <p:spPr>
          <a:xfrm>
            <a:off x="2710894" y="3178551"/>
            <a:ext cx="6397595" cy="27961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3978D7-B895-4904-9F83-7BE20376AB30}"/>
              </a:ext>
            </a:extLst>
          </p:cNvPr>
          <p:cNvSpPr txBox="1"/>
          <p:nvPr/>
        </p:nvSpPr>
        <p:spPr>
          <a:xfrm>
            <a:off x="3479255" y="6026458"/>
            <a:ext cx="5222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400" i="1" dirty="0"/>
              <a:t>Modul de aplicare al operatorului LBP pentru un pixel oarecare</a:t>
            </a:r>
          </a:p>
        </p:txBody>
      </p:sp>
    </p:spTree>
    <p:extLst>
      <p:ext uri="{BB962C8B-B14F-4D97-AF65-F5344CB8AC3E}">
        <p14:creationId xmlns:p14="http://schemas.microsoft.com/office/powerpoint/2010/main" val="4242301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966</TotalTime>
  <Words>613</Words>
  <Application>Microsoft Office PowerPoint</Application>
  <PresentationFormat>Widescreen</PresentationFormat>
  <Paragraphs>107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Bookman Old Style</vt:lpstr>
      <vt:lpstr>Calibri</vt:lpstr>
      <vt:lpstr>Cambria Math</vt:lpstr>
      <vt:lpstr>Rockwell</vt:lpstr>
      <vt:lpstr>Damask</vt:lpstr>
      <vt:lpstr>FaceFinder   </vt:lpstr>
      <vt:lpstr>Cuprins</vt:lpstr>
      <vt:lpstr>Motivație</vt:lpstr>
      <vt:lpstr>Algoritmul de recunoaștere facială</vt:lpstr>
      <vt:lpstr>1. Detecția feței</vt:lpstr>
      <vt:lpstr>2. Reprezentarea Caracteristicilor Descriptorul poem</vt:lpstr>
      <vt:lpstr>Imaginea gradient și discretizarea orientărilor  </vt:lpstr>
      <vt:lpstr>Acumularea magnitudinilor</vt:lpstr>
      <vt:lpstr>Calculul vectorului de caracteristici</vt:lpstr>
      <vt:lpstr>3. Clasificarea</vt:lpstr>
      <vt:lpstr>Implementare</vt:lpstr>
      <vt:lpstr>Colecția de imagini</vt:lpstr>
      <vt:lpstr>Colecția de imagini</vt:lpstr>
      <vt:lpstr>Testare</vt:lpstr>
      <vt:lpstr>STATISTICI</vt:lpstr>
      <vt:lpstr>demo</vt:lpstr>
      <vt:lpstr>Demo</vt:lpstr>
      <vt:lpstr>Concluzii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FaceFinder</dc:title>
  <dc:creator>adrianapirghie@outlook.com</dc:creator>
  <cp:lastModifiedBy>adrianapirghie@outlook.com</cp:lastModifiedBy>
  <cp:revision>31</cp:revision>
  <dcterms:created xsi:type="dcterms:W3CDTF">2020-02-05T08:21:55Z</dcterms:created>
  <dcterms:modified xsi:type="dcterms:W3CDTF">2020-02-11T21:42:07Z</dcterms:modified>
</cp:coreProperties>
</file>

<file path=docProps/thumbnail.jpeg>
</file>